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141411476" r:id="rId2"/>
    <p:sldId id="2141411471" r:id="rId3"/>
    <p:sldId id="2141411472" r:id="rId4"/>
    <p:sldId id="2141411473" r:id="rId5"/>
    <p:sldId id="2141411474" r:id="rId6"/>
    <p:sldId id="2141411475" r:id="rId7"/>
  </p:sldIdLst>
  <p:sldSz cx="12192000" cy="6858000"/>
  <p:notesSz cx="6807200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00"/>
    <a:srgbClr val="DFF9EA"/>
    <a:srgbClr val="E7F2FE"/>
    <a:srgbClr val="99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36" y="-288"/>
      </p:cViewPr>
      <p:guideLst>
        <p:guide orient="horz" pos="6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6" cy="498693"/>
          </a:xfrm>
          <a:prstGeom prst="rect">
            <a:avLst/>
          </a:prstGeom>
        </p:spPr>
        <p:txBody>
          <a:bodyPr vert="horz" lIns="91531" tIns="45766" rIns="91531" bIns="4576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6" cy="498693"/>
          </a:xfrm>
          <a:prstGeom prst="rect">
            <a:avLst/>
          </a:prstGeom>
        </p:spPr>
        <p:txBody>
          <a:bodyPr vert="horz" lIns="91531" tIns="45766" rIns="91531" bIns="45766" rtlCol="0"/>
          <a:lstStyle>
            <a:lvl1pPr algn="r">
              <a:defRPr sz="1200"/>
            </a:lvl1pPr>
          </a:lstStyle>
          <a:p>
            <a:fld id="{52D52351-625D-406C-91FD-339185B1D4D3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1" tIns="45766" rIns="91531" bIns="45766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83306"/>
            <a:ext cx="5445760" cy="3913614"/>
          </a:xfrm>
          <a:prstGeom prst="rect">
            <a:avLst/>
          </a:prstGeom>
        </p:spPr>
        <p:txBody>
          <a:bodyPr vert="horz" lIns="91531" tIns="45766" rIns="91531" bIns="4576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0648"/>
            <a:ext cx="2949786" cy="498692"/>
          </a:xfrm>
          <a:prstGeom prst="rect">
            <a:avLst/>
          </a:prstGeom>
        </p:spPr>
        <p:txBody>
          <a:bodyPr vert="horz" lIns="91531" tIns="45766" rIns="91531" bIns="4576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9" y="9440648"/>
            <a:ext cx="2949786" cy="498692"/>
          </a:xfrm>
          <a:prstGeom prst="rect">
            <a:avLst/>
          </a:prstGeom>
        </p:spPr>
        <p:txBody>
          <a:bodyPr vert="horz" lIns="91531" tIns="45766" rIns="91531" bIns="45766" rtlCol="0" anchor="b"/>
          <a:lstStyle>
            <a:lvl1pPr algn="r">
              <a:defRPr sz="1200"/>
            </a:lvl1pPr>
          </a:lstStyle>
          <a:p>
            <a:fld id="{F3842EE6-DE3D-4672-970E-D8A329B10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46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594CB-4B43-4AC5-AEFA-8E4D634FEB6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7891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594CB-4B43-4AC5-AEFA-8E4D634FEB6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789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594CB-4B43-4AC5-AEFA-8E4D634FEB6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7891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E38BDAC-3B43-4DC5-A7A6-2D8289D222D8}"/>
              </a:ext>
            </a:extLst>
          </p:cNvPr>
          <p:cNvSpPr/>
          <p:nvPr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12">
            <a:extLst>
              <a:ext uri="{FF2B5EF4-FFF2-40B4-BE49-F238E27FC236}">
                <a16:creationId xmlns="" xmlns:a16="http://schemas.microsoft.com/office/drawing/2014/main" id="{503914FA-7A76-4387-BB11-93FA4D5325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>
            <a:extLst>
              <a:ext uri="{FF2B5EF4-FFF2-40B4-BE49-F238E27FC236}">
                <a16:creationId xmlns="" xmlns:a16="http://schemas.microsoft.com/office/drawing/2014/main" id="{81FC088D-D1AA-4942-A5CE-35DA68ADA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A54A75DC-21B1-4DE7-B1C9-63860B4D53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18863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5D6948E1-4C02-4B5B-9100-1BA4B150A4CC}"/>
              </a:ext>
            </a:extLst>
          </p:cNvPr>
          <p:cNvSpPr/>
          <p:nvPr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4FFE443-A806-4B0E-B29B-2FB0A67F4C84}"/>
              </a:ext>
            </a:extLst>
          </p:cNvPr>
          <p:cNvSpPr/>
          <p:nvPr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12">
            <a:extLst>
              <a:ext uri="{FF2B5EF4-FFF2-40B4-BE49-F238E27FC236}">
                <a16:creationId xmlns="" xmlns:a16="http://schemas.microsoft.com/office/drawing/2014/main" id="{16EEB178-8A08-4BF4-91DA-5B98646AA5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="" xmlns:a16="http://schemas.microsoft.com/office/drawing/2014/main" id="{FD4E993C-AAE6-4DAE-BC68-1D26D25B34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Graphic 8">
            <a:extLst>
              <a:ext uri="{FF2B5EF4-FFF2-40B4-BE49-F238E27FC236}">
                <a16:creationId xmlns="" xmlns:a16="http://schemas.microsoft.com/office/drawing/2014/main" id="{E4A06F51-8D74-481D-B671-CAA8E6359B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20945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5D6948E1-4C02-4B5B-9100-1BA4B150A4CC}"/>
              </a:ext>
            </a:extLst>
          </p:cNvPr>
          <p:cNvSpPr/>
          <p:nvPr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4FFE443-A806-4B0E-B29B-2FB0A67F4C84}"/>
              </a:ext>
            </a:extLst>
          </p:cNvPr>
          <p:cNvSpPr/>
          <p:nvPr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12">
            <a:extLst>
              <a:ext uri="{FF2B5EF4-FFF2-40B4-BE49-F238E27FC236}">
                <a16:creationId xmlns="" xmlns:a16="http://schemas.microsoft.com/office/drawing/2014/main" id="{16EEB178-8A08-4BF4-91DA-5B98646AA5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6FE73235-5A78-418C-86FB-FED6B63847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512311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Текст">
    <p:bg>
      <p:bgPr>
        <a:gradFill>
          <a:gsLst>
            <a:gs pos="100000">
              <a:schemeClr val="tx1"/>
            </a:gs>
            <a:gs pos="0">
              <a:schemeClr val="tx1"/>
            </a:gs>
            <a:gs pos="50000">
              <a:schemeClr val="accent1">
                <a:lumMod val="60000"/>
                <a:lumOff val="4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5E2DB68-294E-4D41-A786-2963C019F15C}"/>
              </a:ext>
            </a:extLst>
          </p:cNvPr>
          <p:cNvSpPr/>
          <p:nvPr/>
        </p:nvSpPr>
        <p:spPr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26345194-BD72-4106-8639-F2E07A52D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CA01ADA-7A8D-4417-84F0-40158758DE12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 dirty="0"/>
          </a:p>
        </p:txBody>
      </p:sp>
      <p:sp>
        <p:nvSpPr>
          <p:cNvPr id="16" name="Title 2">
            <a:extLst>
              <a:ext uri="{FF2B5EF4-FFF2-40B4-BE49-F238E27FC236}">
                <a16:creationId xmlns="" xmlns:a16="http://schemas.microsoft.com/office/drawing/2014/main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="" xmlns:a16="http://schemas.microsoft.com/office/drawing/2014/main" id="{FC12D4E8-A854-70E7-6943-48D66D2208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b="18390"/>
          <a:stretch/>
        </p:blipFill>
        <p:spPr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11" name="Рисунок 12">
            <a:extLst>
              <a:ext uri="{FF2B5EF4-FFF2-40B4-BE49-F238E27FC236}">
                <a16:creationId xmlns="" xmlns:a16="http://schemas.microsoft.com/office/drawing/2014/main" id="{C8B3E92D-5807-47A2-8A40-D247F86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17001" b="1"/>
          <a:stretch/>
        </p:blipFill>
        <p:spPr>
          <a:xfrm>
            <a:off x="3456321" y="806601"/>
            <a:ext cx="8735681" cy="6040867"/>
          </a:xfrm>
          <a:prstGeom prst="rect">
            <a:avLst/>
          </a:prstGeom>
        </p:spPr>
      </p:pic>
      <p:pic>
        <p:nvPicPr>
          <p:cNvPr id="14" name="Рисунок 12">
            <a:extLst>
              <a:ext uri="{FF2B5EF4-FFF2-40B4-BE49-F238E27FC236}">
                <a16:creationId xmlns="" xmlns:a16="http://schemas.microsoft.com/office/drawing/2014/main" id="{BB7AF5DC-3786-4D67-A20D-5694F04E10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17001" b="1"/>
          <a:stretch/>
        </p:blipFill>
        <p:spPr>
          <a:xfrm flipH="1">
            <a:off x="-2" y="838201"/>
            <a:ext cx="8735683" cy="6040867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="" xmlns:a16="http://schemas.microsoft.com/office/drawing/2014/main" id="{DBC43AC4-2EB5-457E-B5AD-27B79D3EA0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fld id="{0DBE21CA-A3FE-4309-958A-99CD005636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10756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Текст">
    <p:bg>
      <p:bgPr>
        <a:gradFill flip="none" rotWithShape="1">
          <a:gsLst>
            <a:gs pos="20000">
              <a:schemeClr val="accent1">
                <a:lumMod val="60000"/>
                <a:lumOff val="4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2">
            <a:extLst>
              <a:ext uri="{FF2B5EF4-FFF2-40B4-BE49-F238E27FC236}">
                <a16:creationId xmlns="" xmlns:a16="http://schemas.microsoft.com/office/drawing/2014/main" id="{C8B3E92D-5807-47A2-8A40-D247F86C42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17001" b="1"/>
          <a:stretch/>
        </p:blipFill>
        <p:spPr>
          <a:xfrm>
            <a:off x="3456321" y="806601"/>
            <a:ext cx="8735681" cy="604086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5E2DB68-294E-4D41-A786-2963C019F15C}"/>
              </a:ext>
            </a:extLst>
          </p:cNvPr>
          <p:cNvSpPr/>
          <p:nvPr/>
        </p:nvSpPr>
        <p:spPr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26345194-BD72-4106-8639-F2E07A52DC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CA01ADA-7A8D-4417-84F0-40158758DE12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 dirty="0"/>
          </a:p>
        </p:txBody>
      </p:sp>
      <p:sp>
        <p:nvSpPr>
          <p:cNvPr id="16" name="Title 2">
            <a:extLst>
              <a:ext uri="{FF2B5EF4-FFF2-40B4-BE49-F238E27FC236}">
                <a16:creationId xmlns="" xmlns:a16="http://schemas.microsoft.com/office/drawing/2014/main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="" xmlns:a16="http://schemas.microsoft.com/office/drawing/2014/main" id="{FC12D4E8-A854-70E7-6943-48D66D2208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b="18390"/>
          <a:stretch/>
        </p:blipFill>
        <p:spPr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14" name="Рисунок 12">
            <a:extLst>
              <a:ext uri="{FF2B5EF4-FFF2-40B4-BE49-F238E27FC236}">
                <a16:creationId xmlns="" xmlns:a16="http://schemas.microsoft.com/office/drawing/2014/main" id="{BB7AF5DC-3786-4D67-A20D-5694F04E10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2" r="17001" b="1"/>
          <a:stretch/>
        </p:blipFill>
        <p:spPr>
          <a:xfrm flipH="1">
            <a:off x="-2" y="838201"/>
            <a:ext cx="8735683" cy="6040867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="" xmlns:a16="http://schemas.microsoft.com/office/drawing/2014/main" id="{487F540E-7226-4198-900C-EAE132E03E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fld id="{0DBE21CA-A3FE-4309-958A-99CD005636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866293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B46DE59E-E569-4F2B-A446-DDECD0B3FE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13000" contrast="15000"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5689"/>
          <a:stretch/>
        </p:blipFill>
        <p:spPr>
          <a:xfrm>
            <a:off x="-1" y="6089269"/>
            <a:ext cx="12192001" cy="768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04C4F42-3DD4-50FF-2B51-33B21ED455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893" b="82953"/>
          <a:stretch/>
        </p:blipFill>
        <p:spPr>
          <a:xfrm>
            <a:off x="4408528" y="5844688"/>
            <a:ext cx="7783472" cy="1013309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="" xmlns:a16="http://schemas.microsoft.com/office/drawing/2014/main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fld id="{0DBE21CA-A3FE-4309-958A-99CD0056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E651BF2-C6BE-42E0-B646-8F3DC2D7D273}"/>
              </a:ext>
            </a:extLst>
          </p:cNvPr>
          <p:cNvSpPr/>
          <p:nvPr/>
        </p:nvSpPr>
        <p:spPr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="" xmlns:a16="http://schemas.microsoft.com/office/drawing/2014/main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="" xmlns:a16="http://schemas.microsoft.com/office/drawing/2014/main" id="{163839C3-CA6F-5CAF-EE73-3A29718315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b="18390"/>
          <a:stretch/>
        </p:blipFill>
        <p:spPr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F934174-04ED-DD40-6C12-A9ABA3B0E9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346" b="88978"/>
          <a:stretch/>
        </p:blipFill>
        <p:spPr>
          <a:xfrm>
            <a:off x="1" y="6219828"/>
            <a:ext cx="7011051" cy="655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99123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>
            <a:extLst>
              <a:ext uri="{FF2B5EF4-FFF2-40B4-BE49-F238E27FC236}">
                <a16:creationId xmlns="" xmlns:a16="http://schemas.microsoft.com/office/drawing/2014/main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fld id="{0DBE21CA-A3FE-4309-958A-99CD0056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E651BF2-C6BE-42E0-B646-8F3DC2D7D273}"/>
              </a:ext>
            </a:extLst>
          </p:cNvPr>
          <p:cNvSpPr/>
          <p:nvPr/>
        </p:nvSpPr>
        <p:spPr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="" xmlns:a16="http://schemas.microsoft.com/office/drawing/2014/main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="" xmlns:a16="http://schemas.microsoft.com/office/drawing/2014/main" id="{704112E4-8505-2208-C591-DDA414A668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18390"/>
          <a:stretch/>
        </p:blipFill>
        <p:spPr>
          <a:xfrm>
            <a:off x="175391" y="143259"/>
            <a:ext cx="611247" cy="5516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845581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>
            <a:extLst>
              <a:ext uri="{FF2B5EF4-FFF2-40B4-BE49-F238E27FC236}">
                <a16:creationId xmlns="" xmlns:a16="http://schemas.microsoft.com/office/drawing/2014/main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8"/>
            <a:ext cx="2743200" cy="365125"/>
          </a:xfrm>
        </p:spPr>
        <p:txBody>
          <a:bodyPr/>
          <a:lstStyle>
            <a:lvl1pPr>
              <a:defRPr sz="1467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E651BF2-C6BE-42E0-B646-8F3DC2D7D273}"/>
              </a:ext>
            </a:extLst>
          </p:cNvPr>
          <p:cNvSpPr/>
          <p:nvPr userDrawn="1"/>
        </p:nvSpPr>
        <p:spPr>
          <a:xfrm>
            <a:off x="0" y="1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9" rIns="91391" bIns="45699" rtlCol="0" anchor="ctr"/>
          <a:lstStyle/>
          <a:p>
            <a:pPr algn="ctr"/>
            <a:endParaRPr lang="ru-RU" sz="1244" dirty="0"/>
          </a:p>
        </p:txBody>
      </p:sp>
      <p:sp>
        <p:nvSpPr>
          <p:cNvPr id="16" name="Title 2">
            <a:extLst>
              <a:ext uri="{FF2B5EF4-FFF2-40B4-BE49-F238E27FC236}">
                <a16:creationId xmlns="" xmlns:a16="http://schemas.microsoft.com/office/drawing/2014/main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1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8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35309A1-1DFE-4448-9E97-68A9703F84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8" y="4114804"/>
            <a:ext cx="10899775" cy="2219325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26345194-BD72-4106-8639-F2E07A52D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382" y="200453"/>
            <a:ext cx="429076" cy="4328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77BB4B3-8D47-430B-9B65-D995DD1AB3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3252"/>
            <a:ext cx="12192000" cy="10817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631197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9656">
          <p15:clr>
            <a:srgbClr val="FBAE40"/>
          </p15:clr>
        </p15:guide>
        <p15:guide id="2" pos="796">
          <p15:clr>
            <a:srgbClr val="FBAE40"/>
          </p15:clr>
        </p15:guide>
        <p15:guide id="3" pos="37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5D6948E1-4C02-4B5B-9100-1BA4B150A4CC}"/>
              </a:ext>
            </a:extLst>
          </p:cNvPr>
          <p:cNvSpPr/>
          <p:nvPr userDrawn="1"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4FFE443-A806-4B0E-B29B-2FB0A67F4C84}"/>
              </a:ext>
            </a:extLst>
          </p:cNvPr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12">
            <a:extLst>
              <a:ext uri="{FF2B5EF4-FFF2-40B4-BE49-F238E27FC236}">
                <a16:creationId xmlns:a16="http://schemas.microsoft.com/office/drawing/2014/main" xmlns="" id="{16EEB178-8A08-4BF4-91DA-5B98646AA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xmlns="" id="{FD4E993C-AAE6-4DAE-BC68-1D26D25B34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E230ABB-6F58-4234-9FBD-8AB4140494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1" name="Graphic 8">
            <a:extLst>
              <a:ext uri="{FF2B5EF4-FFF2-40B4-BE49-F238E27FC236}">
                <a16:creationId xmlns:a16="http://schemas.microsoft.com/office/drawing/2014/main" xmlns="" id="{DF718007-AE6D-4DA1-AD07-FC02DD9B36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230016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2.bin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0C3A8DB-8D2E-4F36-89EA-DE508D238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13A8A89-8EE1-4F25-BE9D-C81F741D2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A6289DB-0BAB-4325-829F-1D846B3E9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DBE21CA-A3FE-4309-958A-99CD00563680}" type="slidenum">
              <a:rPr lang="ru-RU" smtClean="0"/>
              <a:pPr/>
              <a:t>‹#›</a:t>
            </a:fld>
            <a:endParaRPr lang="ru-RU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628CDE0F-CEF4-4D20-8F93-1EFA50CDBB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9" y="1589"/>
          <a:ext cx="1587" cy="1587"/>
        </p:xfrm>
        <a:graphic>
          <a:graphicData uri="http://schemas.openxmlformats.org/presentationml/2006/ole">
            <p:oleObj spid="_x0000_s2152" name="think-cell Slide" r:id="rId14" imgW="360" imgH="360" progId="">
              <p:embed/>
            </p:oleObj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89DE8448-79F6-4E64-8908-A1978A95A673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" y="1"/>
            <a:ext cx="195384" cy="158751"/>
          </a:xfrm>
          <a:prstGeom prst="rect">
            <a:avLst/>
          </a:prstGeom>
          <a:solidFill>
            <a:srgbClr val="0077BE"/>
          </a:solidFill>
          <a:ln w="9525" cap="rnd" cmpd="sng" algn="ctr">
            <a:solidFill>
              <a:srgbClr val="0077B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959" dirty="0" err="1">
              <a:solidFill>
                <a:srgbClr val="FFFFFF"/>
              </a:solidFill>
              <a:sym typeface="Trebuchet MS" panose="020B0603020202020204" pitchFamily="34" charset="0"/>
            </a:endParaRPr>
          </a:p>
        </p:txBody>
      </p:sp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3CCF2D9C-37A4-49FE-A982-490E5B54EA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9" y="1589"/>
          <a:ext cx="1587" cy="1587"/>
        </p:xfrm>
        <a:graphic>
          <a:graphicData uri="http://schemas.openxmlformats.org/presentationml/2006/ole">
            <p:oleObj spid="_x0000_s2153" name="think-cell Slide" r:id="rId15" imgW="360" imgH="360" progId="">
              <p:embed/>
            </p:oleObj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="" xmlns:a16="http://schemas.microsoft.com/office/drawing/2014/main" id="{C15CC6A5-3E80-402A-AAB1-001E0275706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" y="1"/>
            <a:ext cx="195384" cy="158751"/>
          </a:xfrm>
          <a:prstGeom prst="rect">
            <a:avLst/>
          </a:prstGeom>
          <a:solidFill>
            <a:srgbClr val="0077BE"/>
          </a:solidFill>
          <a:ln w="9525" cap="rnd" cmpd="sng" algn="ctr">
            <a:solidFill>
              <a:srgbClr val="0077B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959" dirty="0" err="1">
              <a:solidFill>
                <a:srgbClr val="FFFFFF"/>
              </a:solidFill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980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1" Type="http://schemas.openxmlformats.org/officeDocument/2006/relationships/image" Target="../media/image47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157" Type="http://schemas.openxmlformats.org/officeDocument/2006/relationships/image" Target="../media/image608.svg"/><Relationship Id="rId2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135" Type="http://schemas.openxmlformats.org/officeDocument/2006/relationships/image" Target="../media/image16.emf"/><Relationship Id="rId134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134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136" Type="http://schemas.openxmlformats.org/officeDocument/2006/relationships/image" Target="../media/image17.png"/><Relationship Id="rId135" Type="http://schemas.openxmlformats.org/officeDocument/2006/relationships/image" Target="../media/image15.png"/><Relationship Id="rId134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91585E4-9E37-4E33-B120-8950B1C1AC7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1175" y="5317067"/>
            <a:ext cx="6483578" cy="11147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/>
              <a:t> </a:t>
            </a:r>
            <a:r>
              <a:rPr lang="ru-RU" sz="1800" b="1" dirty="0" err="1" smtClean="0">
                <a:solidFill>
                  <a:schemeClr val="bg1"/>
                </a:solidFill>
                <a:latin typeface="+mj-lt"/>
              </a:rPr>
              <a:t>Мухаметдинов</a:t>
            </a:r>
            <a:r>
              <a:rPr lang="ru-RU" sz="1800" b="1" dirty="0" smtClean="0">
                <a:solidFill>
                  <a:schemeClr val="bg1"/>
                </a:solidFill>
                <a:latin typeface="+mj-lt"/>
              </a:rPr>
              <a:t> Артур </a:t>
            </a:r>
            <a:r>
              <a:rPr lang="ru-RU" sz="1800" b="1" dirty="0" err="1" smtClean="0">
                <a:solidFill>
                  <a:schemeClr val="bg1"/>
                </a:solidFill>
                <a:latin typeface="+mj-lt"/>
              </a:rPr>
              <a:t>Рифович</a:t>
            </a:r>
            <a:r>
              <a:rPr lang="ru-RU" sz="1800" b="1" dirty="0" smtClean="0">
                <a:solidFill>
                  <a:schemeClr val="bg1"/>
                </a:solidFill>
                <a:latin typeface="+mj-lt"/>
              </a:rPr>
              <a:t> </a:t>
            </a:r>
            <a:endParaRPr lang="ru-RU" sz="1800" b="1" dirty="0" smtClean="0">
              <a:solidFill>
                <a:schemeClr val="bg1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специалист-эксперт отдела геодезии и картографии, землеустройства и мониторинга земель Управления </a:t>
            </a:r>
            <a:r>
              <a:rPr lang="ru-RU" sz="1600" dirty="0" err="1" smtClean="0">
                <a:solidFill>
                  <a:schemeClr val="bg1"/>
                </a:solidFill>
              </a:rPr>
              <a:t>Росреестра</a:t>
            </a:r>
            <a:r>
              <a:rPr lang="ru-RU" sz="1600" dirty="0" smtClean="0">
                <a:solidFill>
                  <a:schemeClr val="bg1"/>
                </a:solidFill>
              </a:rPr>
              <a:t> по Республике </a:t>
            </a:r>
            <a:r>
              <a:rPr lang="ru-RU" sz="1600" dirty="0" smtClean="0">
                <a:solidFill>
                  <a:schemeClr val="bg1"/>
                </a:solidFill>
              </a:rPr>
              <a:t>Башкортостан</a:t>
            </a:r>
            <a:endParaRPr lang="ru-RU" sz="1467" b="1" dirty="0" smtClean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19189" y="2054502"/>
            <a:ext cx="6018094" cy="29431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/>
              <a:t>Порядок получения исходной </a:t>
            </a:r>
            <a:r>
              <a:rPr lang="ru-RU" sz="3600" b="1" dirty="0" smtClean="0"/>
              <a:t>геодезической </a:t>
            </a:r>
            <a:r>
              <a:rPr lang="ru-RU" sz="3600" b="1" dirty="0" smtClean="0"/>
              <a:t>и картографической основы</a:t>
            </a:r>
            <a:endParaRPr lang="ru-RU" sz="3600" b="1" dirty="0"/>
          </a:p>
        </p:txBody>
      </p:sp>
      <p:pic>
        <p:nvPicPr>
          <p:cNvPr id="6" name="Graphic 81">
            <a:extLst>
              <a:ext uri="{FF2B5EF4-FFF2-40B4-BE49-F238E27FC236}">
                <a16:creationId xmlns="" xmlns:a16="http://schemas.microsoft.com/office/drawing/2014/main" id="{FB9A324D-BCA7-4E1E-B0C0-B8B8AA3F6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399181" y="1770723"/>
            <a:ext cx="2484170" cy="2538645"/>
          </a:xfrm>
          <a:prstGeom prst="rect">
            <a:avLst/>
          </a:prstGeom>
        </p:spPr>
      </p:pic>
      <p:pic>
        <p:nvPicPr>
          <p:cNvPr id="5" name="Graphic 57">
            <a:extLst>
              <a:ext uri="{FF2B5EF4-FFF2-40B4-BE49-F238E27FC236}">
                <a16:creationId xmlns="" xmlns:a16="http://schemas.microsoft.com/office/drawing/2014/main" id="{BDAE01FF-93F6-48CC-95D5-79BBABD35E6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96DAC541-7B7A-43D3-8B79-37D633B846F1}">
                <asvg:svgBlip xmlns=""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7522058" y="3131302"/>
            <a:ext cx="1332995" cy="191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66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Федеральный портал пространственных данных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10235" r="1330"/>
          <a:stretch>
            <a:fillRect/>
          </a:stretch>
        </p:blipFill>
        <p:spPr bwMode="auto">
          <a:xfrm>
            <a:off x="584200" y="990600"/>
            <a:ext cx="10934700" cy="538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Федеральный портал пространственных данных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8958" t="17564" r="2222" b="1923"/>
          <a:stretch>
            <a:fillRect/>
          </a:stretch>
        </p:blipFill>
        <p:spPr bwMode="auto">
          <a:xfrm>
            <a:off x="914400" y="825500"/>
            <a:ext cx="10325100" cy="571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Скругленный прямоугольник 60"/>
          <p:cNvSpPr/>
          <p:nvPr/>
        </p:nvSpPr>
        <p:spPr>
          <a:xfrm>
            <a:off x="266692" y="1160282"/>
            <a:ext cx="11637286" cy="1499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226031" y="3432005"/>
            <a:ext cx="5669558" cy="17440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251670" y="3422707"/>
            <a:ext cx="5830348" cy="17365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3309843" y="5480971"/>
            <a:ext cx="5588881" cy="7174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27134" y="2781758"/>
            <a:ext cx="5578781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181232" y="2794568"/>
            <a:ext cx="5855677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1" name="Title 2">
            <a:extLst>
              <a:ext uri="{FF2B5EF4-FFF2-40B4-BE49-F238E27FC236}">
                <a16:creationId xmlns:a16="http://schemas.microsoft.com/office/drawing/2014/main" xmlns="" id="{39F09F66-1085-4855-8DC5-F9637EFDA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Портал пространственных данных </a:t>
            </a:r>
            <a:br>
              <a:rPr lang="ru-RU" dirty="0" smtClean="0"/>
            </a:br>
            <a:r>
              <a:rPr lang="ru-RU" dirty="0" smtClean="0"/>
              <a:t>Национальная система пространственных данных</a:t>
            </a:r>
            <a:endParaRPr lang="ru-RU" b="0" i="1" u="sng" dirty="0"/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xmlns="" id="{C50A6CD3-32DE-4D69-8323-30931DF54F98}"/>
              </a:ext>
            </a:extLst>
          </p:cNvPr>
          <p:cNvSpPr/>
          <p:nvPr/>
        </p:nvSpPr>
        <p:spPr>
          <a:xfrm>
            <a:off x="6822842" y="4577261"/>
            <a:ext cx="4998771" cy="3077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 i="0" u="none" strike="noStrike" kern="1200" baseline="0">
                <a:solidFill>
                  <a:srgbClr val="407EBE"/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ru-RU" sz="1333" b="1" dirty="0">
              <a:solidFill>
                <a:srgbClr val="1890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5225" y="3171039"/>
            <a:ext cx="58026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Получить сводную информацию о земельных участках по заданному кадастровому номеру или по выбранным границам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Повысить эффективность использования земель и объектов недвижимости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Воспользоваться картографическими слоями НСПД.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52670" y="3162650"/>
            <a:ext cx="56513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Получить земельные участки, находящиеся в государственной или муниципальной собственности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Получать информацию по изменениям объектов недвижимости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Подготовить схему строительства для ИЖС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Найти земельные участки, подходящие для развития туризма.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3" name="Rectangle 62">
            <a:extLst>
              <a:ext uri="{FF2B5EF4-FFF2-40B4-BE49-F238E27FC236}">
                <a16:creationId xmlns:a16="http://schemas.microsoft.com/office/drawing/2014/main" xmlns="" id="{52DC8AEB-868F-0845-9E24-43D5325B4EF6}"/>
              </a:ext>
            </a:extLst>
          </p:cNvPr>
          <p:cNvSpPr/>
          <p:nvPr/>
        </p:nvSpPr>
        <p:spPr>
          <a:xfrm>
            <a:off x="332551" y="998289"/>
            <a:ext cx="11406367" cy="1761689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ru-RU" b="1" dirty="0" smtClean="0">
                <a:solidFill>
                  <a:schemeClr val="bg2"/>
                </a:solidFill>
              </a:rPr>
              <a:t>Федеральная государственная информационная система «Единая цифровая платформа «Национальная система пространственных данных» – это отечественное </a:t>
            </a:r>
            <a:r>
              <a:rPr lang="ru-RU" b="1" dirty="0" err="1" smtClean="0">
                <a:solidFill>
                  <a:schemeClr val="bg2"/>
                </a:solidFill>
              </a:rPr>
              <a:t>геоинформационное</a:t>
            </a:r>
            <a:r>
              <a:rPr lang="ru-RU" b="1" dirty="0" smtClean="0">
                <a:solidFill>
                  <a:schemeClr val="bg2"/>
                </a:solidFill>
              </a:rPr>
              <a:t> программное обеспечение, создаваемое для работы с пространственными данными федеральных и региональных информационных систем, поступающими на платформу в рамках информационного взаимодействия.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0" y="552530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https://nspd.gov.ru/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8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313129" y="2800930"/>
            <a:ext cx="431131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8B05B408-09A2-FFF8-54B3-B5BF44EE4A37}"/>
              </a:ext>
            </a:extLst>
          </p:cNvPr>
          <p:cNvPicPr>
            <a:picLocks noChangeAspect="1"/>
          </p:cNvPicPr>
          <p:nvPr/>
        </p:nvPicPr>
        <p:blipFill>
          <a:blip r:embed="rId135" cstate="print"/>
          <a:stretch>
            <a:fillRect/>
          </a:stretch>
        </p:blipFill>
        <p:spPr>
          <a:xfrm>
            <a:off x="3353031" y="5515194"/>
            <a:ext cx="559454" cy="663352"/>
          </a:xfrm>
          <a:prstGeom prst="rect">
            <a:avLst/>
          </a:prstGeom>
        </p:spPr>
      </p:pic>
      <p:pic>
        <p:nvPicPr>
          <p:cNvPr id="63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463657" y="2844273"/>
            <a:ext cx="431131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66" name="Прямоугольник 65"/>
          <p:cNvSpPr/>
          <p:nvPr/>
        </p:nvSpPr>
        <p:spPr>
          <a:xfrm>
            <a:off x="6400799" y="2866830"/>
            <a:ext cx="54276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Используя сервисы, возможно: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68448" y="2866830"/>
            <a:ext cx="5679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Используя платформу, возможно:</a:t>
            </a:r>
          </a:p>
        </p:txBody>
      </p:sp>
    </p:spTree>
    <p:extLst>
      <p:ext uri="{BB962C8B-B14F-4D97-AF65-F5344CB8AC3E}">
        <p14:creationId xmlns="" xmlns:p14="http://schemas.microsoft.com/office/powerpoint/2010/main" val="27452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06064" y="1626973"/>
            <a:ext cx="5461687" cy="20100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88442" y="4316627"/>
            <a:ext cx="5461687" cy="19853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63144" y="4312508"/>
            <a:ext cx="5461687" cy="20100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50788" y="1606378"/>
            <a:ext cx="5461687" cy="20100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589003" y="1005142"/>
            <a:ext cx="5506996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chemeClr val="bg1"/>
                </a:solidFill>
              </a:rPr>
              <a:t>СОГЛАСОВАНИЯ В СТРОЙКЕ</a:t>
            </a:r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1" name="Title 2">
            <a:extLst>
              <a:ext uri="{FF2B5EF4-FFF2-40B4-BE49-F238E27FC236}">
                <a16:creationId xmlns:a16="http://schemas.microsoft.com/office/drawing/2014/main" xmlns="" id="{39F09F66-1085-4855-8DC5-F9637EFDA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Сервисы портала пространственных данных </a:t>
            </a:r>
            <a:br>
              <a:rPr lang="ru-RU" dirty="0" smtClean="0"/>
            </a:br>
            <a:r>
              <a:rPr lang="ru-RU" dirty="0" smtClean="0"/>
              <a:t>Национальная система пространственных данных</a:t>
            </a:r>
            <a:endParaRPr lang="ru-RU" b="0" i="1" u="sng" dirty="0"/>
          </a:p>
        </p:txBody>
      </p:sp>
      <p:sp>
        <p:nvSpPr>
          <p:cNvPr id="43" name="Rectangle 62">
            <a:extLst>
              <a:ext uri="{FF2B5EF4-FFF2-40B4-BE49-F238E27FC236}">
                <a16:creationId xmlns:a16="http://schemas.microsoft.com/office/drawing/2014/main" xmlns="" id="{52DC8AEB-868F-0845-9E24-43D5325B4EF6}"/>
              </a:ext>
            </a:extLst>
          </p:cNvPr>
          <p:cNvSpPr/>
          <p:nvPr/>
        </p:nvSpPr>
        <p:spPr>
          <a:xfrm>
            <a:off x="324162" y="510745"/>
            <a:ext cx="11406367" cy="2788547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8453" y="1642587"/>
            <a:ext cx="5387547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Анализ земельных участков и территорий на наличие градостроительных ограничений и необходимость согласования размещения планируемых к строительству объектов капитального строительства;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Создание картографических материалов, требуемых для получения государственных услуг по согласованию строительства таких объектов.</a:t>
            </a:r>
          </a:p>
          <a:p>
            <a:endParaRPr lang="ru-RU" b="1" cap="all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9451" y="4382529"/>
            <a:ext cx="5376547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Поиск и подбор территорий, наиболее подходящих для комплексного развития;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Получение исходных данных для подготовки концепции развития территории или мастер-плана, необходимых для обращения с инициативой о комплексном развитии территории в уполномоченный орган.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439522" y="1573262"/>
            <a:ext cx="52612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Подбор земельных участков и территорий, находящихся в государственной или муниципальной собственности и предназначенных для объектов туристического и рекреационного назначения;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Анализ земельных участков и территорий на наличие градостроительных и иных ограничений;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Организация предоставления таких земельных участков и территорий.</a:t>
            </a:r>
          </a:p>
          <a:p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447773" y="4366054"/>
            <a:ext cx="52699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Предоставление информации по принадлежащим Вам объектам недвижимости;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Отслеживание изменений по объектам недвижимости на различных территориях;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Создание публичных предложений о продаже или аренде Ваших объектов недвижимости.</a:t>
            </a:r>
          </a:p>
          <a:p>
            <a:pPr algn="just"/>
            <a:endParaRPr lang="ru-RU" sz="1600" dirty="0"/>
          </a:p>
        </p:txBody>
      </p:sp>
      <p:pic>
        <p:nvPicPr>
          <p:cNvPr id="23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66285" y="1024123"/>
            <a:ext cx="458935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10180" y="1017499"/>
            <a:ext cx="5506996" cy="580641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ЗЕМЛЯ ДЛЯ ТУРИЗМА</a:t>
            </a:r>
          </a:p>
        </p:txBody>
      </p:sp>
      <p:pic>
        <p:nvPicPr>
          <p:cNvPr id="27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403938" y="1044718"/>
            <a:ext cx="458935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75500" y="3694796"/>
            <a:ext cx="5506996" cy="57240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КОМПЛЕКСНОЕ РАЗВИТИЕ ТЕРРИТОРИИ</a:t>
            </a:r>
          </a:p>
        </p:txBody>
      </p:sp>
      <p:pic>
        <p:nvPicPr>
          <p:cNvPr id="29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752782" y="3713777"/>
            <a:ext cx="458935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55490" y="3715390"/>
            <a:ext cx="5506996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МОИ ОБЪЕКТЫ НЕДВИЖИМОСТИ</a:t>
            </a:r>
          </a:p>
        </p:txBody>
      </p:sp>
      <p:pic>
        <p:nvPicPr>
          <p:cNvPr id="33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432772" y="3734371"/>
            <a:ext cx="458935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452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584886" y="1075163"/>
            <a:ext cx="5156888" cy="514739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42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70405" y="1102383"/>
            <a:ext cx="429758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231922" y="1021618"/>
            <a:ext cx="5506996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01361" y="3645369"/>
            <a:ext cx="5173363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265803" y="3641250"/>
            <a:ext cx="5578781" cy="549124"/>
          </a:xfrm>
          <a:prstGeom prst="roundRect">
            <a:avLst>
              <a:gd name="adj" fmla="val 50000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>
              <a:defRPr/>
            </a:pP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50789" y="1622854"/>
            <a:ext cx="5082746" cy="199355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301946" y="1614616"/>
            <a:ext cx="5478162" cy="19853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268994" y="4242486"/>
            <a:ext cx="5626443" cy="22983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C62CC7CE-93ED-2CA2-4A69-B2023875A0C1}"/>
              </a:ext>
            </a:extLst>
          </p:cNvPr>
          <p:cNvSpPr/>
          <p:nvPr/>
        </p:nvSpPr>
        <p:spPr>
          <a:xfrm>
            <a:off x="617838" y="4258961"/>
            <a:ext cx="5140411" cy="22736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ru-RU" sz="13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Title 2">
            <a:extLst>
              <a:ext uri="{FF2B5EF4-FFF2-40B4-BE49-F238E27FC236}">
                <a16:creationId xmlns:a16="http://schemas.microsoft.com/office/drawing/2014/main" xmlns="" id="{39F09F66-1085-4855-8DC5-F9637EFDA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Сервисы портала пространственных данных </a:t>
            </a:r>
            <a:br>
              <a:rPr lang="ru-RU" dirty="0" smtClean="0"/>
            </a:br>
            <a:r>
              <a:rPr lang="ru-RU" dirty="0" smtClean="0"/>
              <a:t>Национальная система пространственных данных</a:t>
            </a:r>
            <a:endParaRPr lang="ru-RU" b="0" i="1" u="sng" dirty="0"/>
          </a:p>
        </p:txBody>
      </p:sp>
      <p:sp>
        <p:nvSpPr>
          <p:cNvPr id="43" name="Rectangle 62">
            <a:extLst>
              <a:ext uri="{FF2B5EF4-FFF2-40B4-BE49-F238E27FC236}">
                <a16:creationId xmlns:a16="http://schemas.microsoft.com/office/drawing/2014/main" xmlns="" id="{52DC8AEB-868F-0845-9E24-43D5325B4EF6}"/>
              </a:ext>
            </a:extLst>
          </p:cNvPr>
          <p:cNvSpPr/>
          <p:nvPr/>
        </p:nvSpPr>
        <p:spPr>
          <a:xfrm>
            <a:off x="324162" y="510745"/>
            <a:ext cx="11406367" cy="2788547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5544" y="1400432"/>
            <a:ext cx="50415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Подготовка схематического изображения для последующей подачи уведомления о начале строительства или реконструкции в уполномоченный орган;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Подготовка схематического изображения для последующей подачи уведомления об окончании строительства или реконструкции в уполномоченный орган.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9628" y="4272677"/>
            <a:ext cx="507919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Подбор земельных участков и территорий, находящихся в государственной или муниципальной собственности и предназначенных для жилищного строительства, включая индивидуальное жилищное строительство (ИЖС);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Анализ земельных участков и территорий на наличие градостроительных и иных ограничений;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Организация предоставления таких земельных участков и территорий.</a:t>
            </a:r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8522" y="1416908"/>
            <a:ext cx="546319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Обеспечение подбора и образования земельных участков, находящихся в государственной и муниципальной собственности;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Подготовка исходных документов, необходимых для обращения за государственными и муниципальными услугами по предоставлению земельных участков.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241408" y="4011828"/>
            <a:ext cx="565402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Анализ земельного участка или территории на наличие градостроительных и иных ограничений;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Получение сводной информации в границах интересующего земельного участка или территории об объектах недвижимости, территориальных зонах, зонах с особыми условиями использования территории и иных зонах и территориях, сведения о которых содержатся в различных государственных и муниципальных информационных системах.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532605" y="3739535"/>
            <a:ext cx="53628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ГРАДОСТРОИТЕЛЬНАЯ ПРОРАБОТКА ОНЛАЙН</a:t>
            </a:r>
          </a:p>
        </p:txBody>
      </p:sp>
      <p:pic>
        <p:nvPicPr>
          <p:cNvPr id="33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135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333919" y="3693183"/>
            <a:ext cx="431131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670405" y="3729114"/>
            <a:ext cx="51321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ЗЕМЛЯ ДЛЯ СТРОЙКИ</a:t>
            </a:r>
          </a:p>
        </p:txBody>
      </p:sp>
      <p:pic>
        <p:nvPicPr>
          <p:cNvPr id="36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135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70405" y="3689065"/>
            <a:ext cx="431131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37" name="Прямоугольник 36"/>
          <p:cNvSpPr/>
          <p:nvPr/>
        </p:nvSpPr>
        <p:spPr>
          <a:xfrm>
            <a:off x="6362823" y="1119054"/>
            <a:ext cx="53545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ЗЕМЛЯ ПРОСТО</a:t>
            </a:r>
          </a:p>
        </p:txBody>
      </p:sp>
      <p:pic>
        <p:nvPicPr>
          <p:cNvPr id="39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136" cstate="print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6317441" y="1048837"/>
            <a:ext cx="458935" cy="4149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40" name="Прямоугольник 39"/>
          <p:cNvSpPr/>
          <p:nvPr/>
        </p:nvSpPr>
        <p:spPr>
          <a:xfrm>
            <a:off x="626076" y="1028356"/>
            <a:ext cx="50086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ИНДИВИДУАЛЬНОЕ ЖИЛИЩНОЕ СТРОИТЕЛЬСТВО</a:t>
            </a:r>
          </a:p>
        </p:txBody>
      </p:sp>
    </p:spTree>
    <p:extLst>
      <p:ext uri="{BB962C8B-B14F-4D97-AF65-F5344CB8AC3E}">
        <p14:creationId xmlns="" xmlns:p14="http://schemas.microsoft.com/office/powerpoint/2010/main" val="27452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A9L7N2pp3aLYD2.DBwTW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A9L7N2pp3aLYD2.DBwTWw"/>
</p:tagLst>
</file>

<file path=ppt/theme/theme1.xml><?xml version="1.0" encoding="utf-8"?>
<a:theme xmlns:a="http://schemas.openxmlformats.org/drawingml/2006/main" name="4_Шаблон">
  <a:themeElements>
    <a:clrScheme name="Custom 17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00CC99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" id="{EE3B7C56-B755-41EF-B669-C2C8DF7AFB6E}" vid="{47A418CC-2947-4B56-AD63-8F711EAA87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Госдума Сборка 27.06 версия 3 15-22 [Autosaved]</Template>
  <TotalTime>7409</TotalTime>
  <Words>492</Words>
  <Application>Microsoft Office PowerPoint</Application>
  <PresentationFormat>Произвольный</PresentationFormat>
  <Paragraphs>57</Paragraphs>
  <Slides>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4_Шаблон</vt:lpstr>
      <vt:lpstr>think-cell Slide</vt:lpstr>
      <vt:lpstr>Порядок получения исходной геодезической и картографической основы</vt:lpstr>
      <vt:lpstr>Федеральный портал пространственных данных</vt:lpstr>
      <vt:lpstr>Федеральный портал пространственных данных</vt:lpstr>
      <vt:lpstr>Портал пространственных данных  Национальная система пространственных данных</vt:lpstr>
      <vt:lpstr>Сервисы портала пространственных данных  Национальная система пространственных данных</vt:lpstr>
      <vt:lpstr>Сервисы портала пространственных данных  Национальная система пространственных данных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dddddd</dc:creator>
  <cp:lastModifiedBy>yugz</cp:lastModifiedBy>
  <cp:revision>1330</cp:revision>
  <cp:lastPrinted>2023-12-19T05:20:22Z</cp:lastPrinted>
  <dcterms:created xsi:type="dcterms:W3CDTF">2023-06-29T12:06:41Z</dcterms:created>
  <dcterms:modified xsi:type="dcterms:W3CDTF">2024-03-28T10:52:20Z</dcterms:modified>
</cp:coreProperties>
</file>